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57" r:id="rId4"/>
    <p:sldId id="272" r:id="rId5"/>
    <p:sldId id="283" r:id="rId6"/>
    <p:sldId id="276" r:id="rId7"/>
    <p:sldId id="284" r:id="rId8"/>
    <p:sldId id="277" r:id="rId9"/>
    <p:sldId id="287" r:id="rId10"/>
    <p:sldId id="275" r:id="rId11"/>
    <p:sldId id="297" r:id="rId12"/>
    <p:sldId id="293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42C"/>
    <a:srgbClr val="130F3F"/>
    <a:srgbClr val="ED663A"/>
    <a:srgbClr val="E62053"/>
    <a:srgbClr val="009245"/>
    <a:srgbClr val="6A6A6A"/>
    <a:srgbClr val="021556"/>
    <a:srgbClr val="021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3568" autoAdjust="0"/>
  </p:normalViewPr>
  <p:slideViewPr>
    <p:cSldViewPr snapToGrid="0">
      <p:cViewPr varScale="1">
        <p:scale>
          <a:sx n="84" d="100"/>
          <a:sy n="84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1575-B008-4F9E-B5FA-2BBFB291B57D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C6095-BEAA-4C84-9691-5EA0DAD38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5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6095-BEAA-4C84-9691-5EA0DAD383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1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OSCAR : Commande</a:t>
            </a:r>
            <a:r>
              <a:rPr lang="fr-FR" baseline="0" dirty="0"/>
              <a:t> de </a:t>
            </a:r>
            <a:r>
              <a:rPr lang="fr-FR" baseline="0" dirty="0" err="1"/>
              <a:t>token</a:t>
            </a:r>
            <a:r>
              <a:rPr lang="fr-FR" baseline="0" dirty="0"/>
              <a:t> lors de l’organisation de la formation. </a:t>
            </a:r>
            <a:r>
              <a:rPr lang="fr-FR" baseline="0" dirty="0" err="1"/>
              <a:t>Token</a:t>
            </a:r>
            <a:r>
              <a:rPr lang="fr-FR" baseline="0" dirty="0"/>
              <a:t> attaché au projet du candidat. Plusieurs commandes par candidat possibles</a:t>
            </a:r>
          </a:p>
          <a:p>
            <a:r>
              <a:rPr lang="fr-FR" baseline="0" dirty="0"/>
              <a:t>CLOE : recherche candidat planifié. Si pas de </a:t>
            </a:r>
            <a:r>
              <a:rPr lang="fr-FR" baseline="0" dirty="0" err="1"/>
              <a:t>token</a:t>
            </a:r>
            <a:r>
              <a:rPr lang="fr-FR" baseline="0" dirty="0"/>
              <a:t> – commande via OSCAR</a:t>
            </a:r>
          </a:p>
          <a:p>
            <a:r>
              <a:rPr lang="fr-FR" baseline="0" dirty="0" err="1"/>
              <a:t>Token</a:t>
            </a:r>
            <a:r>
              <a:rPr lang="fr-FR" baseline="0" dirty="0"/>
              <a:t> utilisé pour test écrit. Evaluateur recherche ensuite candidat dans CLOE pour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6095-BEAA-4C84-9691-5EA0DAD3835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1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6095-BEAA-4C84-9691-5EA0DAD3835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6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6095-BEAA-4C84-9691-5EA0DAD3835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20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42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29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77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13" y="562075"/>
            <a:ext cx="4214304" cy="7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74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67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65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17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13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98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8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1771-5D5B-4171-B310-E23EEB724A0A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CB83-4933-4245-A693-029BF0C8C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0" y="255651"/>
            <a:ext cx="1599221" cy="6444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72" y="800461"/>
            <a:ext cx="3593675" cy="37043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2" y="2174240"/>
            <a:ext cx="1681634" cy="25211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20" y="2216328"/>
            <a:ext cx="1680845" cy="252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660890"/>
            <a:ext cx="2520000" cy="168089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43" y="4595834"/>
            <a:ext cx="2520000" cy="16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Schéma opérationnel 1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0" y="2693151"/>
            <a:ext cx="2448690" cy="676349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4"/>
          <a:srcRect l="42168" t="57316" r="48761" b="22528"/>
          <a:stretch/>
        </p:blipFill>
        <p:spPr>
          <a:xfrm>
            <a:off x="5421989" y="2164494"/>
            <a:ext cx="1303159" cy="14906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37" y="2552759"/>
            <a:ext cx="813783" cy="81378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01" y="2569421"/>
            <a:ext cx="831025" cy="831025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>
            <a:off x="4384654" y="2673900"/>
            <a:ext cx="238125" cy="571500"/>
          </a:xfrm>
          <a:prstGeom prst="rightArrow">
            <a:avLst/>
          </a:prstGeom>
          <a:solidFill>
            <a:srgbClr val="6EB42C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6695264" y="2668760"/>
            <a:ext cx="238125" cy="571500"/>
          </a:xfrm>
          <a:prstGeom prst="rightArrow">
            <a:avLst/>
          </a:prstGeom>
          <a:solidFill>
            <a:srgbClr val="6EB42C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8306838" y="2693151"/>
            <a:ext cx="238125" cy="571500"/>
          </a:xfrm>
          <a:prstGeom prst="rightArrow">
            <a:avLst/>
          </a:prstGeom>
          <a:solidFill>
            <a:srgbClr val="6EB42C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45" y="2569421"/>
            <a:ext cx="869693" cy="8696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19225" y="3933317"/>
            <a:ext cx="866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Commande de jeton via OSCAR </a:t>
            </a:r>
          </a:p>
          <a:p>
            <a:r>
              <a:rPr lang="fr-FR" dirty="0"/>
              <a:t>Planification de la formation et création du jeton pour le test écrit</a:t>
            </a:r>
          </a:p>
          <a:p>
            <a:r>
              <a:rPr lang="fr-FR" dirty="0"/>
              <a:t>Mail envoyé au planificateur avec liste des candidats et jetons pour chaque session</a:t>
            </a:r>
          </a:p>
        </p:txBody>
      </p:sp>
      <p:pic>
        <p:nvPicPr>
          <p:cNvPr id="12" name="Espace réservé du contenu 3"/>
          <p:cNvPicPr>
            <a:picLocks noChangeAspect="1"/>
          </p:cNvPicPr>
          <p:nvPr/>
        </p:nvPicPr>
        <p:blipFill rotWithShape="1">
          <a:blip r:embed="rId4"/>
          <a:srcRect l="42168" t="57315" r="7633" b="21014"/>
          <a:stretch/>
        </p:blipFill>
        <p:spPr>
          <a:xfrm>
            <a:off x="2087880" y="4944121"/>
            <a:ext cx="8041640" cy="17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Comment ça marche, l’oral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7" y="0"/>
            <a:ext cx="12192000" cy="642357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915336" y="2150543"/>
            <a:ext cx="6019331" cy="565541"/>
          </a:xfrm>
          <a:prstGeom prst="wedgeRoundRectCallout">
            <a:avLst>
              <a:gd name="adj1" fmla="val 34384"/>
              <a:gd name="adj2" fmla="val 9939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 candidat rentre son code sur la page web cloe-cel.com</a:t>
            </a:r>
          </a:p>
        </p:txBody>
      </p:sp>
    </p:spTree>
    <p:extLst>
      <p:ext uri="{BB962C8B-B14F-4D97-AF65-F5344CB8AC3E}">
        <p14:creationId xmlns:p14="http://schemas.microsoft.com/office/powerpoint/2010/main" val="40178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0" y="412750"/>
            <a:ext cx="4326567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280150" y="2012950"/>
            <a:ext cx="5181600" cy="3429000"/>
          </a:xfrm>
          <a:prstGeom prst="wedgeRectCallout">
            <a:avLst>
              <a:gd name="adj1" fmla="val -82357"/>
              <a:gd name="adj2" fmla="val -4435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002060"/>
                </a:solidFill>
              </a:rPr>
              <a:t>Résultats du test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Page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Identité candidat &amp;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Résultat global et écrit/oral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Résultats détaillés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Possibilité de signer &amp; tamponner en pied de page</a:t>
            </a:r>
          </a:p>
        </p:txBody>
      </p:sp>
    </p:spTree>
    <p:extLst>
      <p:ext uri="{BB962C8B-B14F-4D97-AF65-F5344CB8AC3E}">
        <p14:creationId xmlns:p14="http://schemas.microsoft.com/office/powerpoint/2010/main" val="38068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9" y="419100"/>
            <a:ext cx="4326568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280150" y="2012950"/>
            <a:ext cx="5181600" cy="3429000"/>
          </a:xfrm>
          <a:prstGeom prst="wedgeRectCallout">
            <a:avLst>
              <a:gd name="adj1" fmla="val -82357"/>
              <a:gd name="adj2" fmla="val -4435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002060"/>
                </a:solidFill>
              </a:rPr>
              <a:t>Résultats du test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Page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Rappel Identité candidat &amp;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Résultat global et compétences associées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Résultats détaillées &amp; compétences associées</a:t>
            </a:r>
          </a:p>
        </p:txBody>
      </p:sp>
    </p:spTree>
    <p:extLst>
      <p:ext uri="{BB962C8B-B14F-4D97-AF65-F5344CB8AC3E}">
        <p14:creationId xmlns:p14="http://schemas.microsoft.com/office/powerpoint/2010/main" val="20819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9" y="425450"/>
            <a:ext cx="4326568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280150" y="2012950"/>
            <a:ext cx="5181600" cy="3429000"/>
          </a:xfrm>
          <a:prstGeom prst="wedgeRectCallout">
            <a:avLst>
              <a:gd name="adj1" fmla="val -82357"/>
              <a:gd name="adj2" fmla="val -4435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002060"/>
                </a:solidFill>
              </a:rPr>
              <a:t>Résultats du test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Page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Présentation de la grille CECRL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Les sous-niveaux CLOE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Les équivalences TOEIC &amp; Linguaskill*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73800" y="5734050"/>
            <a:ext cx="521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</a:rPr>
              <a:t>*pour l’instant il s’agit des équivalences BULATS, un rectificatif est prévu pour tenir compte de la nouvelle échelle Linguaskill</a:t>
            </a:r>
          </a:p>
        </p:txBody>
      </p:sp>
    </p:spTree>
    <p:extLst>
      <p:ext uri="{BB962C8B-B14F-4D97-AF65-F5344CB8AC3E}">
        <p14:creationId xmlns:p14="http://schemas.microsoft.com/office/powerpoint/2010/main" val="2418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375"/>
            <a:ext cx="12192000" cy="2381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1600" y="2965450"/>
            <a:ext cx="6432550" cy="3429000"/>
          </a:xfrm>
          <a:prstGeom prst="wedgeRectCallout">
            <a:avLst>
              <a:gd name="adj1" fmla="val 49778"/>
              <a:gd name="adj2" fmla="val -6601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002060"/>
                </a:solidFill>
              </a:rPr>
              <a:t>En ligne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Les résultats globaux et détaillés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Un badge téléchargeable permettant de transmettre une preuve du résultat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Avec le code unique sur le site cloe-cel.com toute personne peut visualiser le résultat.</a:t>
            </a:r>
          </a:p>
        </p:txBody>
      </p:sp>
    </p:spTree>
    <p:extLst>
      <p:ext uri="{BB962C8B-B14F-4D97-AF65-F5344CB8AC3E}">
        <p14:creationId xmlns:p14="http://schemas.microsoft.com/office/powerpoint/2010/main" val="32690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0" y="255651"/>
            <a:ext cx="1599221" cy="64446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64" y="2066983"/>
            <a:ext cx="5318001" cy="8472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1" y="3226734"/>
            <a:ext cx="7925162" cy="14585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3946" y="3736584"/>
            <a:ext cx="4091302" cy="6821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46" y="3102405"/>
            <a:ext cx="3150713" cy="6114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56" y="4883150"/>
            <a:ext cx="5666053" cy="1101231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7261011" y="437604"/>
            <a:ext cx="4549561" cy="3086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400" b="1" dirty="0">
                <a:solidFill>
                  <a:srgbClr val="130F3F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5</a:t>
            </a:r>
            <a:r>
              <a:rPr lang="fr-FR" sz="4000" b="1" dirty="0">
                <a:solidFill>
                  <a:srgbClr val="130F3F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langues</a:t>
            </a:r>
          </a:p>
        </p:txBody>
      </p:sp>
    </p:spTree>
    <p:extLst>
      <p:ext uri="{BB962C8B-B14F-4D97-AF65-F5344CB8AC3E}">
        <p14:creationId xmlns:p14="http://schemas.microsoft.com/office/powerpoint/2010/main" val="285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Inscrites CNCP – CPF </a:t>
            </a:r>
            <a:r>
              <a:rPr lang="fr-FR" sz="4000" b="1" dirty="0">
                <a:solidFill>
                  <a:srgbClr val="6EB42C"/>
                </a:solidFill>
                <a:sym typeface="Wingdings" panose="05000000000000000000" pitchFamily="2" charset="2"/>
              </a:rPr>
              <a:t></a:t>
            </a:r>
            <a:endParaRPr lang="fr-FR" sz="4000" b="1" dirty="0">
              <a:solidFill>
                <a:srgbClr val="6EB42C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61" y="1627916"/>
            <a:ext cx="7582639" cy="48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Pourquoi CLOE ?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81063" y="1562100"/>
            <a:ext cx="10755766" cy="4975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rgbClr val="021657"/>
                </a:solidFill>
              </a:rPr>
              <a:t>La valeur ajoutée pour le réseau 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/>
              <a:t>5 certifications propres au réseau CEL qui devient référence nationale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/>
              <a:t>Valorisation des marques CCI et CEL 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/>
              <a:t>Maîtrise du processus du positionnement à la certification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/>
              <a:t>Solutions ‘certification’ de proximité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/>
              <a:t>Evaluation écrite et oral adaptée à notre approche pédagogique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/>
              <a:t>Résultats immédiats et détaillés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/>
              <a:t>Prix d’achat très attractif, fonds réinvestis dans le réseau CEL</a:t>
            </a:r>
          </a:p>
        </p:txBody>
      </p:sp>
    </p:spTree>
    <p:extLst>
      <p:ext uri="{BB962C8B-B14F-4D97-AF65-F5344CB8AC3E}">
        <p14:creationId xmlns:p14="http://schemas.microsoft.com/office/powerpoint/2010/main" val="41049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Pourquoi CLOE ?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81063" y="1562100"/>
            <a:ext cx="10755766" cy="497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rgbClr val="021657"/>
                </a:solidFill>
              </a:rPr>
              <a:t>La valeur ajoutée pour le client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002060"/>
                </a:solidFill>
              </a:rPr>
              <a:t>Certifications rapides et faciles à organiser partout en France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002060"/>
                </a:solidFill>
              </a:rPr>
              <a:t>Garantie CCI France sur la qualité des certifications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002060"/>
                </a:solidFill>
              </a:rPr>
              <a:t>Evaluation des réelles capacités à communiquer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002060"/>
                </a:solidFill>
              </a:rPr>
              <a:t>Encadrement personnalisé de l’évaluation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002060"/>
                </a:solidFill>
              </a:rPr>
              <a:t>Mises en situation générales, professionnelles ou spécifiques métier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002060"/>
                </a:solidFill>
              </a:rPr>
              <a:t>Résultats immédiats et détaillés</a:t>
            </a:r>
          </a:p>
          <a:p>
            <a:pPr marL="538163" indent="-538163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002060"/>
                </a:solidFill>
              </a:rPr>
              <a:t>Valorisation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6020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L’évaluation écrite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20762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50 questions en format CAT (Computer Adaptive Test)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Durée : 40 minutes en moyenne (temps de réponse limité par question et selon le questionnaire généré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Questionnaire évolutif par compétence :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10 questions de vocabulaire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10 questions de grammaire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10 questions sur les connaissances d’expressions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10 questions de compréhension de textes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10 questions de compréhension orale</a:t>
            </a:r>
          </a:p>
        </p:txBody>
      </p:sp>
    </p:spTree>
    <p:extLst>
      <p:ext uri="{BB962C8B-B14F-4D97-AF65-F5344CB8AC3E}">
        <p14:creationId xmlns:p14="http://schemas.microsoft.com/office/powerpoint/2010/main" val="37245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Comment ça marche, l’écrit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2757" y="1625373"/>
            <a:ext cx="10515600" cy="4808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Le candidat saisit son code d’accès sur cloe-cel.com, il est identifié grâce au lien vers son compte OSCAR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Il répond aux questions commençant par la partie ‘Vocabulaire’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La première question de chaque partie est 1 niveau supérieur à son projet OSCAR, pour chaque compétence le test est évolutif :</a:t>
            </a:r>
          </a:p>
          <a:p>
            <a:pPr marL="1616075" lvl="1">
              <a:spcAft>
                <a:spcPts val="600"/>
              </a:spcAft>
              <a:tabLst>
                <a:tab pos="3586163" algn="l"/>
              </a:tabLst>
            </a:pPr>
            <a:r>
              <a:rPr lang="fr-FR" sz="2800" dirty="0">
                <a:solidFill>
                  <a:srgbClr val="002060"/>
                </a:solidFill>
              </a:rPr>
              <a:t>Vocabulaire</a:t>
            </a:r>
          </a:p>
          <a:p>
            <a:pPr marL="1616075" lvl="1">
              <a:spcAft>
                <a:spcPts val="600"/>
              </a:spcAft>
              <a:tabLst>
                <a:tab pos="3586163" algn="l"/>
              </a:tabLst>
            </a:pPr>
            <a:r>
              <a:rPr lang="fr-FR" sz="2800" dirty="0">
                <a:solidFill>
                  <a:srgbClr val="002060"/>
                </a:solidFill>
              </a:rPr>
              <a:t>Grammaire</a:t>
            </a:r>
          </a:p>
          <a:p>
            <a:pPr marL="1616075" lvl="1">
              <a:spcAft>
                <a:spcPts val="600"/>
              </a:spcAft>
              <a:tabLst>
                <a:tab pos="3586163" algn="l"/>
              </a:tabLst>
            </a:pPr>
            <a:r>
              <a:rPr lang="fr-FR" sz="2800" dirty="0">
                <a:solidFill>
                  <a:srgbClr val="002060"/>
                </a:solidFill>
              </a:rPr>
              <a:t>Expressions</a:t>
            </a:r>
          </a:p>
          <a:p>
            <a:pPr marL="1616075" lvl="1">
              <a:spcAft>
                <a:spcPts val="600"/>
              </a:spcAft>
              <a:tabLst>
                <a:tab pos="3586163" algn="l"/>
              </a:tabLst>
            </a:pPr>
            <a:r>
              <a:rPr lang="fr-FR" sz="2800" dirty="0">
                <a:solidFill>
                  <a:srgbClr val="002060"/>
                </a:solidFill>
              </a:rPr>
              <a:t>Compréhension de textes</a:t>
            </a:r>
          </a:p>
          <a:p>
            <a:pPr marL="0" lvl="1" indent="0">
              <a:spcAft>
                <a:spcPts val="600"/>
              </a:spcAft>
              <a:buNone/>
              <a:tabLst>
                <a:tab pos="3586163" algn="l"/>
              </a:tabLst>
            </a:pPr>
            <a:r>
              <a:rPr lang="fr-FR" sz="2800" dirty="0">
                <a:solidFill>
                  <a:srgbClr val="002060"/>
                </a:solidFill>
              </a:rPr>
              <a:t>Le candidat voit son résultat en fin de test mais son CLOE n’est pas validé sans l’oral</a:t>
            </a:r>
          </a:p>
          <a:p>
            <a:pPr marL="1616075" lvl="1">
              <a:spcAft>
                <a:spcPts val="600"/>
              </a:spcAft>
              <a:tabLst>
                <a:tab pos="3586163" algn="l"/>
              </a:tabLst>
            </a:pPr>
            <a:endParaRPr lang="fr-FR" sz="2800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209" y="3647177"/>
            <a:ext cx="1754642" cy="5309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521" y="4136026"/>
            <a:ext cx="1741523" cy="475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053" y="4566467"/>
            <a:ext cx="1753505" cy="5838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015" y="4965235"/>
            <a:ext cx="1721984" cy="5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L’évaluation orale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44880" y="173967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Le candidat est reçu individuellement par un Evaluateur CLOE (ou EC) , sans préparation préalable.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L’entretien de 15 minutes est organisé en 3 parties 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Questions d’introduction, 2-4 minutes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Mise en situation (vie courante, professionnelle ou spécifique métier), 4-6 minutes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Conversation (thème général, professionnel ou domaine spécifique), 4-6 minutes 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Après l’entretien l’EC complète la fiche détaillée en ligne et le résultat est disponible immédiatement.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988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21657"/>
                </a:solidFill>
              </a:rPr>
              <a:t>Comment ça marche, l’oral ?</a:t>
            </a: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807720" y="1668552"/>
            <a:ext cx="11009630" cy="5075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dirty="0"/>
              <a:t>A </a:t>
            </a:r>
            <a:r>
              <a:rPr lang="fr-FR" dirty="0">
                <a:solidFill>
                  <a:srgbClr val="002060"/>
                </a:solidFill>
              </a:rPr>
              <a:t>partir d’un ordinateur ou d’une tablette l’EC accède à la session organisée dans OSCAR. Il sélectionne le dossier du candidat, visualise le résultat de l’écrit et démarre l’oral.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</a:rPr>
              <a:t>L’EC suit un questionnement proposé selon une déclinaison par niveau. Il utilise ces questions ou en génère d’autres. Lors du déroulement de l’entretien il analyse de niveau oral par compétence 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rgbClr val="002060"/>
                </a:solidFill>
              </a:rPr>
              <a:t>Compréhension orale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rgbClr val="002060"/>
                </a:solidFill>
              </a:rPr>
              <a:t>Etendue et maîtrise de vocabulaire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rgbClr val="002060"/>
                </a:solidFill>
              </a:rPr>
              <a:t>Qualité de la syntaxe et de la structure grammaticale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rgbClr val="002060"/>
                </a:solidFill>
              </a:rPr>
              <a:t>Aisance communicative (fluidité et spontanéité en monologue)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rgbClr val="002060"/>
                </a:solidFill>
              </a:rPr>
              <a:t>Prononciation et intonation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rgbClr val="002060"/>
                </a:solidFill>
              </a:rPr>
              <a:t>Qualité de l’interaction (capacité à dialoguer)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>
                <a:solidFill>
                  <a:srgbClr val="002060"/>
                </a:solidFill>
              </a:rPr>
              <a:t>Après l’entretien il met à jour le niveau détaillé et publie le résultat qui peut être téléchargé par le candidat ou imprimé et signé par le CEL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5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702</Words>
  <Application>Microsoft Office PowerPoint</Application>
  <PresentationFormat>Grand écran</PresentationFormat>
  <Paragraphs>91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DejaVu Sans Condensed</vt:lpstr>
      <vt:lpstr>Wingdings</vt:lpstr>
      <vt:lpstr>Thème Office</vt:lpstr>
      <vt:lpstr>Présentation PowerPoint</vt:lpstr>
      <vt:lpstr>Présentation PowerPoint</vt:lpstr>
      <vt:lpstr>Inscrites CNCP – CPF </vt:lpstr>
      <vt:lpstr>Pourquoi CLOE ? </vt:lpstr>
      <vt:lpstr>Pourquoi CLOE ? </vt:lpstr>
      <vt:lpstr>L’évaluation écrite </vt:lpstr>
      <vt:lpstr>Comment ça marche, l’écrit ?</vt:lpstr>
      <vt:lpstr>L’évaluation orale </vt:lpstr>
      <vt:lpstr>Comment ça marche, l’oral ?</vt:lpstr>
      <vt:lpstr>Schéma opérationnel 1</vt:lpstr>
      <vt:lpstr>Comment ça marche, l’oral ?</vt:lpstr>
      <vt:lpstr>Présentation PowerPoint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BATES Tony</dc:creator>
  <cp:lastModifiedBy>Pascal PIGNOT</cp:lastModifiedBy>
  <cp:revision>69</cp:revision>
  <dcterms:created xsi:type="dcterms:W3CDTF">2019-02-03T11:12:24Z</dcterms:created>
  <dcterms:modified xsi:type="dcterms:W3CDTF">2022-04-26T12:38:10Z</dcterms:modified>
</cp:coreProperties>
</file>